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7"/>
  </p:notesMasterIdLst>
  <p:sldIdLst>
    <p:sldId id="373" r:id="rId2"/>
    <p:sldId id="452" r:id="rId3"/>
    <p:sldId id="459" r:id="rId4"/>
    <p:sldId id="456" r:id="rId5"/>
    <p:sldId id="4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4F4BBD-16AE-4823-142D-011349E40C6A}" name="Dara Wiltgen" initials="DW" userId="S::d.wiltgen@fetchrewards.com::0158f5cf-de76-4941-987d-7e32cae7f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C0C0C0"/>
    <a:srgbClr val="F2DF74"/>
    <a:srgbClr val="A50021"/>
    <a:srgbClr val="CC0000"/>
    <a:srgbClr val="D1D1D1"/>
    <a:srgbClr val="E7E7E5"/>
    <a:srgbClr val="012939"/>
    <a:srgbClr val="022A3A"/>
    <a:srgbClr val="A5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852" autoAdjust="0"/>
  </p:normalViewPr>
  <p:slideViewPr>
    <p:cSldViewPr snapToGrid="0" snapToObjects="1">
      <p:cViewPr varScale="1">
        <p:scale>
          <a:sx n="103" d="100"/>
          <a:sy n="103" d="100"/>
        </p:scale>
        <p:origin x="1230" y="72"/>
      </p:cViewPr>
      <p:guideLst/>
    </p:cSldViewPr>
  </p:slideViewPr>
  <p:outlineViewPr>
    <p:cViewPr>
      <p:scale>
        <a:sx n="75" d="100"/>
        <a:sy n="75" d="100"/>
      </p:scale>
      <p:origin x="-152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701B-47B2-D08A-581F-5F3D6573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891F4-5C14-827A-AE3A-BF253B0D7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ABB73-BF5A-B7D7-7449-2CDC0A14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67E02-5AB0-274A-CC9E-3FEF94839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0151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5321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DC414082-EE77-7DD8-0FF4-CA23185E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5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005B24E4-FCE5-9F35-D3CA-1D2D28773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Title and Content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12667BE1-9826-6697-BAF7-888387AC2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15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0571E3CE-B793-04EC-28B2-E8A6346B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68EE3D29-7B15-B53B-1BBC-3AF71984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53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800" dirty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642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6422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6422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D8ADDC7-F071-62AE-EA5A-0835E17C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800" dirty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642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6422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6422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B6BC7F9E-06B8-A507-B794-04439511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9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F496213-C09D-3B25-2FD4-67111353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022A3A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7CCD89B8-13E3-8BB5-9ECE-9143AAA8B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78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F3C806A4-1DB6-832E-FD4C-ED3EC127B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6104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274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52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6E706091-44C9-422E-E78E-44231BDB5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9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8ADBFC5C-B186-8A70-F3DA-2509B4CDD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81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75FF9E-C1B1-4170-BF28-2AA6F296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0EDAE16D-97D8-E478-2B3B-E72208015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Left_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75FF9E-C1B1-4170-BF28-2AA6F296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1B28A8B2-A509-6E36-DB48-9B6972E99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41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EBBE060-35AB-5C0B-800F-420BB56D4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Left Multiple_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D993B827-7554-C68A-78AB-29B314C8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5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9FFD5E9F-4165-003B-4F42-32A16A0BE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Left_Tex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32C79149-F89E-884B-525D-B7C7DA337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35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23D04800-2634-974A-027A-A1A5C7C0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6104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274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7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Text Left Multiple_Tex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0DD7646A-245E-7B15-A8E1-150F53BD7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05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ABC75AAA-3F11-22CA-89C4-F9AD779C0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A6457577-4C63-12FE-70BB-905A035FE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80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Phot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8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F0EE7F88-94D4-B974-7213-B6AC2DD20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4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5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10965FE0-EC77-FB25-86C5-60B02DD16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AF962563-448F-E6A5-3A08-2F1D3065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8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D901AC7B-76A5-882B-9E2E-F2A95EED6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C95584-29DA-5BD7-F068-2D108D122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1338" y="6581890"/>
            <a:ext cx="222337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 dirty="0"/>
              <a:t>D103 DEC meeting March 15, 2025</a:t>
            </a:r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A121BC99-0F93-9E19-549A-073C5E3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0B3182-961B-1A16-DCC6-7BFCB6000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1338" y="6581890"/>
            <a:ext cx="222337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 dirty="0"/>
              <a:t>D103 DEC meeting March 15, 2025</a:t>
            </a:r>
          </a:p>
        </p:txBody>
      </p:sp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94" r:id="rId3"/>
    <p:sldLayoutId id="2147483673" r:id="rId4"/>
    <p:sldLayoutId id="2147483709" r:id="rId5"/>
    <p:sldLayoutId id="2147483710" r:id="rId6"/>
    <p:sldLayoutId id="2147483674" r:id="rId7"/>
    <p:sldLayoutId id="2147483695" r:id="rId8"/>
    <p:sldLayoutId id="2147483675" r:id="rId9"/>
    <p:sldLayoutId id="2147483696" r:id="rId10"/>
    <p:sldLayoutId id="2147483676" r:id="rId11"/>
    <p:sldLayoutId id="2147483697" r:id="rId12"/>
    <p:sldLayoutId id="2147483677" r:id="rId13"/>
    <p:sldLayoutId id="2147483698" r:id="rId14"/>
    <p:sldLayoutId id="2147483688" r:id="rId15"/>
    <p:sldLayoutId id="2147483699" r:id="rId16"/>
    <p:sldLayoutId id="2147483692" r:id="rId17"/>
    <p:sldLayoutId id="2147483700" r:id="rId18"/>
    <p:sldLayoutId id="2147483691" r:id="rId19"/>
    <p:sldLayoutId id="2147483678" r:id="rId20"/>
    <p:sldLayoutId id="2147483701" r:id="rId21"/>
    <p:sldLayoutId id="2147483702" r:id="rId22"/>
    <p:sldLayoutId id="2147483679" r:id="rId23"/>
    <p:sldLayoutId id="2147483703" r:id="rId24"/>
    <p:sldLayoutId id="2147483682" r:id="rId25"/>
    <p:sldLayoutId id="2147483704" r:id="rId26"/>
    <p:sldLayoutId id="2147483681" r:id="rId27"/>
    <p:sldLayoutId id="2147483705" r:id="rId28"/>
    <p:sldLayoutId id="2147483684" r:id="rId29"/>
    <p:sldLayoutId id="2147483706" r:id="rId30"/>
    <p:sldLayoutId id="2147483685" r:id="rId31"/>
    <p:sldLayoutId id="2147483707" r:id="rId32"/>
    <p:sldLayoutId id="2147483686" r:id="rId33"/>
    <p:sldLayoutId id="2147483708" r:id="rId34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B18E-A3D7-2126-A581-74F4CC78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B26B-CA94-07F5-1DC4-5D2DC4BC2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85800" algn="l"/>
                <a:tab pos="4914900" algn="r"/>
              </a:tabLst>
            </a:pPr>
            <a:r>
              <a:rPr lang="en-US" sz="5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EOY Audit Report</a:t>
            </a:r>
            <a:endParaRPr lang="en-US" sz="54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C12A-69CB-9D4F-4901-2905C1B67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50"/>
            <a:ext cx="9144000" cy="1264061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85800" algn="l"/>
                <a:tab pos="4914900" algn="r"/>
              </a:tabLst>
            </a:pPr>
            <a:r>
              <a:rPr lang="en-US" sz="3300" b="1" dirty="0"/>
              <a:t>Audit Committee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85800" algn="l"/>
                <a:tab pos="4914900" algn="r"/>
              </a:tabLst>
            </a:pPr>
            <a:br>
              <a:rPr lang="en-US" dirty="0"/>
            </a:br>
            <a:r>
              <a:rPr lang="en-US" sz="2200" dirty="0"/>
              <a:t>Bruce Chambers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85800" algn="l"/>
                <a:tab pos="4914900" algn="r"/>
              </a:tabLst>
            </a:pPr>
            <a:r>
              <a:rPr lang="en-US" sz="2200" dirty="0"/>
              <a:t>James Larmie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E230E-1085-EF9B-153B-FB8E6A1BE1EC}"/>
              </a:ext>
            </a:extLst>
          </p:cNvPr>
          <p:cNvSpPr txBox="1"/>
          <p:nvPr/>
        </p:nvSpPr>
        <p:spPr>
          <a:xfrm>
            <a:off x="575474" y="6640866"/>
            <a:ext cx="24275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0" dirty="0">
                <a:solidFill>
                  <a:schemeClr val="bg1"/>
                </a:solidFill>
                <a:latin typeface="Myriad Pro Light" panose="020B0403030403020204" pitchFamily="34" charset="0"/>
              </a:rPr>
              <a:t>D103 DEC meeting </a:t>
            </a:r>
            <a:r>
              <a:rPr lang="en-US" sz="1000" b="1" i="0">
                <a:solidFill>
                  <a:schemeClr val="bg1"/>
                </a:solidFill>
                <a:latin typeface="Myriad Pro Light" panose="020B0403030403020204" pitchFamily="34" charset="0"/>
              </a:rPr>
              <a:t>Sep 27, </a:t>
            </a:r>
            <a:r>
              <a:rPr lang="en-US" sz="1000" b="1" i="0" dirty="0">
                <a:solidFill>
                  <a:schemeClr val="bg1"/>
                </a:solidFill>
                <a:latin typeface="Myriad Pro Light" panose="020B0403030403020204" pitchFamily="34" charset="0"/>
              </a:rPr>
              <a:t>2025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163BBF13-94CC-59F7-96BF-070E8DA92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26" y="6581891"/>
            <a:ext cx="664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1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2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69252C-0719-ABC5-7D1B-1E983DEB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31" y="295773"/>
            <a:ext cx="11647366" cy="649224"/>
          </a:xfrm>
        </p:spPr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E3338-7A5B-CFBA-F63E-67E0B39DC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8C62A1-EF52-F52E-6A9A-DBC4D2328C3E}"/>
              </a:ext>
            </a:extLst>
          </p:cNvPr>
          <p:cNvSpPr txBox="1">
            <a:spLocks/>
          </p:cNvSpPr>
          <p:nvPr/>
        </p:nvSpPr>
        <p:spPr>
          <a:xfrm>
            <a:off x="595604" y="13870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Ensure all expenses are properly authorized and adequately supported via a review of Concur expense software, 5/3 bank statements, and registers for bills, receipts and checks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 expenses require a minimum of dual level approval and receipts supporting each expenditure in Concur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Expenses above $500 (singular, not cumulative) require pre-approval, generally in email form </a:t>
            </a:r>
          </a:p>
        </p:txBody>
      </p:sp>
    </p:spTree>
    <p:extLst>
      <p:ext uri="{BB962C8B-B14F-4D97-AF65-F5344CB8AC3E}">
        <p14:creationId xmlns:p14="http://schemas.microsoft.com/office/powerpoint/2010/main" val="266032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55C1-68FD-32D1-F944-DB8B11BE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7E76-2246-A7D8-6FEF-0D06CA735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All expenses were matched and adequately supported via dual level review and approval by appropriate district leadership in Concur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Pre-approval emails were exchanged between D103 Trio leadership to support single expenses of $500 in Concur</a:t>
            </a:r>
            <a:endParaRPr lang="en-US" sz="2400" i="1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Appropriate separation of review and approval was in evidence so that a beneficiary was not approving their own expense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E0136-BC72-8A55-78B8-006362F4E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4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CB52-0C49-7187-A504-8451D8D2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28DD1-FFF4-317D-AC68-5C5FC899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31" y="295773"/>
            <a:ext cx="11647366" cy="649224"/>
          </a:xfrm>
        </p:spPr>
        <p:txBody>
          <a:bodyPr/>
          <a:lstStyle/>
          <a:p>
            <a:r>
              <a:rPr lang="en-US" dirty="0"/>
              <a:t>Recommendations </a:t>
            </a:r>
            <a:r>
              <a:rPr lang="en-US" sz="2000" i="1" dirty="0"/>
              <a:t>(Best Practices)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2C0A6-C2CD-D29D-B527-F69F0428A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929903-646C-65AE-F5AF-B41BC297D569}"/>
              </a:ext>
            </a:extLst>
          </p:cNvPr>
          <p:cNvSpPr txBox="1">
            <a:spLocks/>
          </p:cNvSpPr>
          <p:nvPr/>
        </p:nvSpPr>
        <p:spPr>
          <a:xfrm>
            <a:off x="595604" y="13870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FCA78-4638-86B9-98CD-5CD1615BCD10}"/>
              </a:ext>
            </a:extLst>
          </p:cNvPr>
          <p:cNvSpPr txBox="1"/>
          <p:nvPr/>
        </p:nvSpPr>
        <p:spPr>
          <a:xfrm>
            <a:off x="404326" y="1225421"/>
            <a:ext cx="10898155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Attach pre-approvals for expenses exceeding $500 </a:t>
            </a:r>
            <a:r>
              <a:rPr lang="en-US" sz="2400" u="sng" dirty="0"/>
              <a:t>in the receipts tab</a:t>
            </a:r>
            <a:r>
              <a:rPr lang="en-US" sz="2400" dirty="0"/>
              <a:t> of Concur, which avoids additional paper chasing during the audit 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i="1" dirty="0">
                <a:solidFill>
                  <a:srgbClr val="FF0000"/>
                </a:solidFill>
              </a:rPr>
              <a:t>repeat finding)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Bundle pre-approval emails in one folder and submit when turning over the audit materials to the committee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600" i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Break down </a:t>
            </a:r>
            <a:r>
              <a:rPr lang="en-US" sz="2400" u="sng" dirty="0"/>
              <a:t>combined expense submissions</a:t>
            </a:r>
            <a:r>
              <a:rPr lang="en-US" sz="2400" dirty="0"/>
              <a:t> into units below $500 to avoid unnecessary research for pre-approval emails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2400" i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Ensure expense line-item review of Concur submissions to match amounts claimed with receipts that pertain to the expense </a:t>
            </a:r>
            <a:r>
              <a:rPr lang="en-US" sz="1600" i="1" dirty="0"/>
              <a:t>(one expense report)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2400" i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1600" i="1" dirty="0"/>
          </a:p>
          <a:p>
            <a:pPr>
              <a:spcBef>
                <a:spcPts val="600"/>
              </a:spcBef>
            </a:pPr>
            <a:endParaRPr lang="en-US" sz="1600" i="1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4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72FB9-519C-CC39-742B-A66C0687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E1CCA-C53F-3B70-8DE0-534C1942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26" y="933626"/>
            <a:ext cx="992514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1583"/>
      </p:ext>
    </p:extLst>
  </p:cSld>
  <p:clrMapOvr>
    <a:masterClrMapping/>
  </p:clrMapOvr>
</p:sld>
</file>

<file path=ppt/theme/theme1.xml><?xml version="1.0" encoding="utf-8"?>
<a:theme xmlns:a="http://schemas.openxmlformats.org/drawingml/2006/main" name="Centennial Theme Dark Mode">
  <a:themeElements>
    <a:clrScheme name="Centennial">
      <a:dk1>
        <a:srgbClr val="000000"/>
      </a:dk1>
      <a:lt1>
        <a:srgbClr val="FFFFFF"/>
      </a:lt1>
      <a:dk2>
        <a:srgbClr val="012939"/>
      </a:dk2>
      <a:lt2>
        <a:srgbClr val="F5F5F5"/>
      </a:lt2>
      <a:accent1>
        <a:srgbClr val="004164"/>
      </a:accent1>
      <a:accent2>
        <a:srgbClr val="D1D1D1"/>
      </a:accent2>
      <a:accent3>
        <a:srgbClr val="E6E7E4"/>
      </a:accent3>
      <a:accent4>
        <a:srgbClr val="FEFFFF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911D7C-8FBF-0846-A6CF-288496B747F3}" vid="{A8ED04E1-3C29-AC41-B06E-1F570577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centennialpowerpointtemplate</Template>
  <TotalTime>6774</TotalTime>
  <Words>232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Myriad Pro</vt:lpstr>
      <vt:lpstr>Myriad Pro Light</vt:lpstr>
      <vt:lpstr>Centennial Theme Dark Mode</vt:lpstr>
      <vt:lpstr>EOY Audit Report</vt:lpstr>
      <vt:lpstr>Review Process</vt:lpstr>
      <vt:lpstr>Audit Results </vt:lpstr>
      <vt:lpstr>Recommendations (Best Practices)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Maren Jenkins</dc:creator>
  <cp:lastModifiedBy>bd chambers</cp:lastModifiedBy>
  <cp:revision>112</cp:revision>
  <dcterms:created xsi:type="dcterms:W3CDTF">2024-07-12T21:31:00Z</dcterms:created>
  <dcterms:modified xsi:type="dcterms:W3CDTF">2025-09-07T23:22:57Z</dcterms:modified>
</cp:coreProperties>
</file>