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16"/>
  </p:notesMasterIdLst>
  <p:sldIdLst>
    <p:sldId id="269" r:id="rId3"/>
    <p:sldId id="265" r:id="rId4"/>
    <p:sldId id="289" r:id="rId5"/>
    <p:sldId id="290" r:id="rId6"/>
    <p:sldId id="285" r:id="rId7"/>
    <p:sldId id="286" r:id="rId8"/>
    <p:sldId id="287" r:id="rId9"/>
    <p:sldId id="288" r:id="rId10"/>
    <p:sldId id="291" r:id="rId11"/>
    <p:sldId id="292" r:id="rId12"/>
    <p:sldId id="293" r:id="rId13"/>
    <p:sldId id="294"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061"/>
    <a:srgbClr val="0B5879"/>
    <a:srgbClr val="497593"/>
    <a:srgbClr val="7B98B2"/>
    <a:srgbClr val="B3C3D3"/>
    <a:srgbClr val="772432"/>
    <a:srgbClr val="571D29"/>
    <a:srgbClr val="FEEE9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3946"/>
  </p:normalViewPr>
  <p:slideViewPr>
    <p:cSldViewPr snapToGrid="0" snapToObjects="1">
      <p:cViewPr varScale="1">
        <p:scale>
          <a:sx n="74" d="100"/>
          <a:sy n="74" d="100"/>
        </p:scale>
        <p:origin x="778" y="86"/>
      </p:cViewPr>
      <p:guideLst/>
    </p:cSldViewPr>
  </p:slideViewPr>
  <p:outlineViewPr>
    <p:cViewPr>
      <p:scale>
        <a:sx n="75" d="100"/>
        <a:sy n="75" d="100"/>
      </p:scale>
      <p:origin x="0" y="-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B6847FC4-CAF1-6741-875A-C83F3721E6B6}" type="slidenum">
              <a:rPr lang="en-US" smtClean="0"/>
              <a:t>11</a:t>
            </a:fld>
            <a:endParaRPr lang="en-US"/>
          </a:p>
        </p:txBody>
      </p:sp>
    </p:spTree>
    <p:extLst>
      <p:ext uri="{BB962C8B-B14F-4D97-AF65-F5344CB8AC3E}">
        <p14:creationId xmlns:p14="http://schemas.microsoft.com/office/powerpoint/2010/main" val="281189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7">
            <a:extLst>
              <a:ext uri="{FF2B5EF4-FFF2-40B4-BE49-F238E27FC236}">
                <a16:creationId xmlns:a16="http://schemas.microsoft.com/office/drawing/2014/main" id="{C87F3A34-CF61-F141-93C0-6DE54B2DD9D5}"/>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85501251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7">
            <a:extLst>
              <a:ext uri="{FF2B5EF4-FFF2-40B4-BE49-F238E27FC236}">
                <a16:creationId xmlns:a16="http://schemas.microsoft.com/office/drawing/2014/main" id="{5DE73A33-9ADA-F148-B386-F315B6C1AD77}"/>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54609287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7">
            <a:extLst>
              <a:ext uri="{FF2B5EF4-FFF2-40B4-BE49-F238E27FC236}">
                <a16:creationId xmlns:a16="http://schemas.microsoft.com/office/drawing/2014/main" id="{9C90977C-C1E6-2A44-A097-EEB7FE5867CA}"/>
              </a:ext>
            </a:extLst>
          </p:cNvPr>
          <p:cNvSpPr>
            <a:spLocks noGrp="1"/>
          </p:cNvSpPr>
          <p:nvPr>
            <p:ph type="sldNum" sz="quarter" idx="11"/>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226880162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7">
            <a:extLst>
              <a:ext uri="{FF2B5EF4-FFF2-40B4-BE49-F238E27FC236}">
                <a16:creationId xmlns:a16="http://schemas.microsoft.com/office/drawing/2014/main" id="{A288E18B-033E-A44C-8898-F37C4900ECFE}"/>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02906399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424F4-4D46-8844-8BFC-2705771EBE8F}"/>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chemeClr val="tx1"/>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86E8A4-D3AF-3F49-92B4-CD48A44E0F2A}"/>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5">
            <a:extLst>
              <a:ext uri="{FF2B5EF4-FFF2-40B4-BE49-F238E27FC236}">
                <a16:creationId xmlns:a16="http://schemas.microsoft.com/office/drawing/2014/main" id="{3B08850D-4BB6-9B4A-BD38-F67B372135E5}"/>
              </a:ext>
            </a:extLst>
          </p:cNvPr>
          <p:cNvSpPr>
            <a:spLocks noGrp="1"/>
          </p:cNvSpPr>
          <p:nvPr>
            <p:ph type="sldNum" sz="quarter" idx="32"/>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1754195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EF5668-8784-CD4A-AF0C-FFDE6F7B74F6}"/>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21" name="Picture Placeholder 14">
            <a:extLst>
              <a:ext uri="{FF2B5EF4-FFF2-40B4-BE49-F238E27FC236}">
                <a16:creationId xmlns:a16="http://schemas.microsoft.com/office/drawing/2014/main" id="{C27FCFA8-EAEC-DB4C-BDE1-6A677569A6AD}"/>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22" name="Rectangle 21">
            <a:extLst>
              <a:ext uri="{FF2B5EF4-FFF2-40B4-BE49-F238E27FC236}">
                <a16:creationId xmlns:a16="http://schemas.microsoft.com/office/drawing/2014/main" id="{3934E530-1F84-824F-A028-D69E97EA42DE}"/>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5851D19-3558-8547-9B05-D02951E476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Slide Number Placeholder 14">
            <a:extLst>
              <a:ext uri="{FF2B5EF4-FFF2-40B4-BE49-F238E27FC236}">
                <a16:creationId xmlns:a16="http://schemas.microsoft.com/office/drawing/2014/main" id="{7F8834BB-4D10-FF47-A156-295BAAD9264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476492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70EED7-D367-6B4C-8EC7-CE97D0D7D127}"/>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398F2845-19C3-F84C-B7B0-4BF7D632082F}"/>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FDE797-A237-A544-9EF3-41EEC6774AF5}"/>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2" name="Slide Number Placeholder 14">
            <a:extLst>
              <a:ext uri="{FF2B5EF4-FFF2-40B4-BE49-F238E27FC236}">
                <a16:creationId xmlns:a16="http://schemas.microsoft.com/office/drawing/2014/main" id="{4D89117C-793E-C74A-A3AD-0EA7A03CF662}"/>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A3591F-A97B-7B4D-9589-E936596618B7}"/>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Slide Number Placeholder 14">
            <a:extLst>
              <a:ext uri="{FF2B5EF4-FFF2-40B4-BE49-F238E27FC236}">
                <a16:creationId xmlns:a16="http://schemas.microsoft.com/office/drawing/2014/main" id="{117D0EBC-62DA-2C45-B1C5-72E96B55CBF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3023754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B6EBAA-75A6-C94A-8351-1846077E50F8}"/>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10" name="Slide Number Placeholder 7">
            <a:extLst>
              <a:ext uri="{FF2B5EF4-FFF2-40B4-BE49-F238E27FC236}">
                <a16:creationId xmlns:a16="http://schemas.microsoft.com/office/drawing/2014/main" id="{F2255F16-6C98-FB4C-95ED-2853B815BA20}"/>
              </a:ext>
            </a:extLst>
          </p:cNvPr>
          <p:cNvSpPr>
            <a:spLocks noGrp="1"/>
          </p:cNvSpPr>
          <p:nvPr>
            <p:ph type="sldNum" sz="quarter" idx="13"/>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72942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7">
            <a:extLst>
              <a:ext uri="{FF2B5EF4-FFF2-40B4-BE49-F238E27FC236}">
                <a16:creationId xmlns:a16="http://schemas.microsoft.com/office/drawing/2014/main" id="{908B2B50-7111-B348-AA9A-C1CC452EBB6C}"/>
              </a:ext>
            </a:extLst>
          </p:cNvPr>
          <p:cNvSpPr>
            <a:spLocks noGrp="1"/>
          </p:cNvSpPr>
          <p:nvPr>
            <p:ph type="sldNum" sz="quarter" idx="32"/>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4442057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ransition spd="slow">
    <p:wipe/>
  </p:transition>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7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ransition spd="slow">
    <p:wipe/>
  </p:transition>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a:xfrm>
            <a:off x="1524000" y="3566160"/>
            <a:ext cx="9144000" cy="731520"/>
          </a:xfrm>
        </p:spPr>
        <p:txBody>
          <a:bodyPr>
            <a:noAutofit/>
          </a:bodyPr>
          <a:lstStyle/>
          <a:p>
            <a:r>
              <a:rPr lang="en-US" sz="3200" dirty="0"/>
              <a:t>D103 Toastmasters</a:t>
            </a:r>
            <a:br>
              <a:rPr lang="en-US" sz="3200" dirty="0"/>
            </a:br>
            <a:r>
              <a:rPr lang="en-US" sz="3200" dirty="0"/>
              <a:t>2025-2025 Club Realignment Report</a:t>
            </a:r>
            <a:br>
              <a:rPr lang="en-US" sz="3200" dirty="0"/>
            </a:br>
            <a:br>
              <a:rPr lang="en-US" sz="3200" dirty="0"/>
            </a:br>
            <a:r>
              <a:rPr lang="en-US" sz="3200" dirty="0"/>
              <a:t>September 27, 2025</a:t>
            </a:r>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a:xfrm>
            <a:off x="1524000" y="5259183"/>
            <a:ext cx="9144000" cy="914400"/>
          </a:xfrm>
        </p:spPr>
        <p:txBody>
          <a:bodyPr>
            <a:noAutofit/>
          </a:bodyPr>
          <a:lstStyle/>
          <a:p>
            <a:pPr>
              <a:lnSpc>
                <a:spcPct val="100000"/>
              </a:lnSpc>
            </a:pPr>
            <a:r>
              <a:rPr lang="en-US" sz="2800" b="1" dirty="0"/>
              <a:t>Valerie Smith, DTM</a:t>
            </a:r>
            <a:br>
              <a:rPr lang="en-US" sz="2800" b="1" dirty="0"/>
            </a:br>
            <a:r>
              <a:rPr lang="en-US" sz="2800" b="1" dirty="0"/>
              <a:t>District Director</a:t>
            </a:r>
            <a:br>
              <a:rPr lang="en-US" sz="2800" b="1" dirty="0"/>
            </a:br>
            <a:r>
              <a:rPr lang="en-US" sz="2800" b="1" dirty="0"/>
              <a:t>Presenter</a:t>
            </a:r>
          </a:p>
        </p:txBody>
      </p:sp>
    </p:spTree>
    <p:extLst>
      <p:ext uri="{BB962C8B-B14F-4D97-AF65-F5344CB8AC3E}">
        <p14:creationId xmlns:p14="http://schemas.microsoft.com/office/powerpoint/2010/main" val="9337574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C5FB5-1E21-9863-FD3A-9A84C0C080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2E2F5E-FF43-2424-FE9C-08584E8A5459}"/>
              </a:ext>
            </a:extLst>
          </p:cNvPr>
          <p:cNvSpPr>
            <a:spLocks noGrp="1"/>
          </p:cNvSpPr>
          <p:nvPr>
            <p:ph type="subTitle" idx="1"/>
          </p:nvPr>
        </p:nvSpPr>
        <p:spPr>
          <a:xfrm>
            <a:off x="188976" y="647052"/>
            <a:ext cx="10756392" cy="428166"/>
          </a:xfrm>
        </p:spPr>
        <p:txBody>
          <a:bodyPr>
            <a:normAutofit/>
          </a:bodyPr>
          <a:lstStyle/>
          <a:p>
            <a:pPr algn="l"/>
            <a:r>
              <a:rPr lang="en-US" sz="2000" b="1" dirty="0">
                <a:solidFill>
                  <a:srgbClr val="002060"/>
                </a:solidFill>
              </a:rPr>
              <a:t>Division (G) Central West: Areas: G91, G92, G93, G94 </a:t>
            </a:r>
          </a:p>
        </p:txBody>
      </p:sp>
      <p:sp>
        <p:nvSpPr>
          <p:cNvPr id="4" name="Title 3">
            <a:extLst>
              <a:ext uri="{FF2B5EF4-FFF2-40B4-BE49-F238E27FC236}">
                <a16:creationId xmlns:a16="http://schemas.microsoft.com/office/drawing/2014/main" id="{4BC071CD-2558-9B6B-4428-A7D128E66B46}"/>
              </a:ext>
            </a:extLst>
          </p:cNvPr>
          <p:cNvSpPr txBox="1">
            <a:spLocks noGrp="1"/>
          </p:cNvSpPr>
          <p:nvPr>
            <p:ph type="ctrTitle"/>
          </p:nvPr>
        </p:nvSpPr>
        <p:spPr>
          <a:xfrm>
            <a:off x="188976" y="169284"/>
            <a:ext cx="9144000" cy="480131"/>
          </a:xfrm>
          <a:prstGeom prst="rect">
            <a:avLst/>
          </a:prstGeom>
          <a:noFill/>
        </p:spPr>
        <p:txBody>
          <a:bodyPr wrap="square">
            <a:spAutoFit/>
          </a:bodyPr>
          <a:lstStyle/>
          <a:p>
            <a:pPr algn="l"/>
            <a:r>
              <a:rPr lang="en-US" sz="2800" b="1" dirty="0">
                <a:solidFill>
                  <a:srgbClr val="C00000"/>
                </a:solidFill>
              </a:rPr>
              <a:t>2025-2026 Club Realignment</a:t>
            </a:r>
          </a:p>
        </p:txBody>
      </p:sp>
      <p:pic>
        <p:nvPicPr>
          <p:cNvPr id="5" name="Picture 4">
            <a:extLst>
              <a:ext uri="{FF2B5EF4-FFF2-40B4-BE49-F238E27FC236}">
                <a16:creationId xmlns:a16="http://schemas.microsoft.com/office/drawing/2014/main" id="{0000978C-97D0-4DB0-91F8-80A585373DC0}"/>
              </a:ext>
            </a:extLst>
          </p:cNvPr>
          <p:cNvPicPr>
            <a:picLocks noChangeAspect="1"/>
          </p:cNvPicPr>
          <p:nvPr/>
        </p:nvPicPr>
        <p:blipFill>
          <a:blip r:embed="rId2"/>
          <a:stretch>
            <a:fillRect/>
          </a:stretch>
        </p:blipFill>
        <p:spPr>
          <a:xfrm>
            <a:off x="2905383" y="1127183"/>
            <a:ext cx="4596452" cy="3725545"/>
          </a:xfrm>
          <a:prstGeom prst="rect">
            <a:avLst/>
          </a:prstGeom>
          <a:ln w="38100">
            <a:solidFill>
              <a:srgbClr val="C00000"/>
            </a:solidFill>
          </a:ln>
        </p:spPr>
      </p:pic>
      <p:pic>
        <p:nvPicPr>
          <p:cNvPr id="9" name="Picture 8">
            <a:extLst>
              <a:ext uri="{FF2B5EF4-FFF2-40B4-BE49-F238E27FC236}">
                <a16:creationId xmlns:a16="http://schemas.microsoft.com/office/drawing/2014/main" id="{3797E9E4-F5AE-29B8-2995-8738DC3B4D12}"/>
              </a:ext>
            </a:extLst>
          </p:cNvPr>
          <p:cNvPicPr>
            <a:picLocks noChangeAspect="1"/>
          </p:cNvPicPr>
          <p:nvPr/>
        </p:nvPicPr>
        <p:blipFill>
          <a:blip r:embed="rId3"/>
          <a:stretch>
            <a:fillRect/>
          </a:stretch>
        </p:blipFill>
        <p:spPr>
          <a:xfrm>
            <a:off x="7584030" y="1127183"/>
            <a:ext cx="4442359" cy="3725545"/>
          </a:xfrm>
          <a:prstGeom prst="rect">
            <a:avLst/>
          </a:prstGeom>
          <a:ln w="38100">
            <a:solidFill>
              <a:srgbClr val="C00000"/>
            </a:solidFill>
          </a:ln>
        </p:spPr>
      </p:pic>
      <p:sp>
        <p:nvSpPr>
          <p:cNvPr id="12" name="TextBox 11">
            <a:extLst>
              <a:ext uri="{FF2B5EF4-FFF2-40B4-BE49-F238E27FC236}">
                <a16:creationId xmlns:a16="http://schemas.microsoft.com/office/drawing/2014/main" id="{96A404F0-A0A9-A497-7937-801217F98180}"/>
              </a:ext>
            </a:extLst>
          </p:cNvPr>
          <p:cNvSpPr txBox="1"/>
          <p:nvPr/>
        </p:nvSpPr>
        <p:spPr>
          <a:xfrm>
            <a:off x="82296" y="1633342"/>
            <a:ext cx="1758057" cy="1569660"/>
          </a:xfrm>
          <a:prstGeom prst="rect">
            <a:avLst/>
          </a:prstGeom>
          <a:noFill/>
        </p:spPr>
        <p:txBody>
          <a:bodyPr wrap="square" rtlCol="0">
            <a:spAutoFit/>
          </a:bodyPr>
          <a:lstStyle/>
          <a:p>
            <a:pPr algn="ctr"/>
            <a:r>
              <a:rPr lang="en-US" sz="1600" b="1" dirty="0">
                <a:solidFill>
                  <a:srgbClr val="002060"/>
                </a:solidFill>
              </a:rPr>
              <a:t>B14 – Moved to G91; added South Loop Speak Freaks (formerly B11)</a:t>
            </a:r>
            <a:endParaRPr lang="en-US" sz="1600" dirty="0">
              <a:solidFill>
                <a:srgbClr val="002060"/>
              </a:solidFill>
            </a:endParaRPr>
          </a:p>
          <a:p>
            <a:pPr algn="ctr"/>
            <a:endParaRPr lang="en-US" sz="1600" b="1" dirty="0">
              <a:solidFill>
                <a:srgbClr val="002060"/>
              </a:solidFill>
            </a:endParaRPr>
          </a:p>
        </p:txBody>
      </p:sp>
      <p:sp>
        <p:nvSpPr>
          <p:cNvPr id="13" name="Arrow: Left 12">
            <a:extLst>
              <a:ext uri="{FF2B5EF4-FFF2-40B4-BE49-F238E27FC236}">
                <a16:creationId xmlns:a16="http://schemas.microsoft.com/office/drawing/2014/main" id="{647672F6-8779-173D-CABB-13908341F263}"/>
              </a:ext>
            </a:extLst>
          </p:cNvPr>
          <p:cNvSpPr/>
          <p:nvPr/>
        </p:nvSpPr>
        <p:spPr>
          <a:xfrm rot="10800000">
            <a:off x="1758057" y="2034128"/>
            <a:ext cx="446880" cy="342137"/>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5" name="TextBox 14">
            <a:extLst>
              <a:ext uri="{FF2B5EF4-FFF2-40B4-BE49-F238E27FC236}">
                <a16:creationId xmlns:a16="http://schemas.microsoft.com/office/drawing/2014/main" id="{88729562-0A83-9D1B-06C1-2625BC7AA1B1}"/>
              </a:ext>
            </a:extLst>
          </p:cNvPr>
          <p:cNvSpPr txBox="1"/>
          <p:nvPr/>
        </p:nvSpPr>
        <p:spPr>
          <a:xfrm>
            <a:off x="82296" y="3479028"/>
            <a:ext cx="2905383" cy="830997"/>
          </a:xfrm>
          <a:prstGeom prst="rect">
            <a:avLst/>
          </a:prstGeom>
          <a:noFill/>
        </p:spPr>
        <p:txBody>
          <a:bodyPr wrap="square">
            <a:spAutoFit/>
          </a:bodyPr>
          <a:lstStyle/>
          <a:p>
            <a:r>
              <a:rPr lang="en-US" sz="1600" b="1" i="0" dirty="0">
                <a:solidFill>
                  <a:srgbClr val="C00000"/>
                </a:solidFill>
                <a:effectLst/>
                <a:latin typeface="times new roman, serif"/>
              </a:rPr>
              <a:t>New Charter Clubs:</a:t>
            </a:r>
          </a:p>
          <a:p>
            <a:pPr>
              <a:buFont typeface="Arial" panose="020B0604020202020204" pitchFamily="34" charset="0"/>
              <a:buChar char="•"/>
            </a:pPr>
            <a:r>
              <a:rPr lang="en-US" sz="1600" b="1" i="0" dirty="0">
                <a:solidFill>
                  <a:srgbClr val="002060"/>
                </a:solidFill>
                <a:effectLst/>
                <a:latin typeface="times new roman, serif"/>
              </a:rPr>
              <a:t>Capital Toast TM Club: 6/25</a:t>
            </a:r>
            <a:endParaRPr lang="en-US" sz="1600" b="1" i="0" dirty="0">
              <a:solidFill>
                <a:srgbClr val="002060"/>
              </a:solidFill>
              <a:effectLst/>
              <a:latin typeface="Arial" panose="020B0604020202020204" pitchFamily="34" charset="0"/>
            </a:endParaRPr>
          </a:p>
          <a:p>
            <a:pPr>
              <a:buFont typeface="Arial" panose="020B0604020202020204" pitchFamily="34" charset="0"/>
              <a:buChar char="•"/>
            </a:pPr>
            <a:r>
              <a:rPr lang="en-US" sz="1600" b="1" i="0" dirty="0">
                <a:solidFill>
                  <a:srgbClr val="002060"/>
                </a:solidFill>
                <a:effectLst/>
                <a:latin typeface="times new roman, serif"/>
              </a:rPr>
              <a:t>CDW TM Club: 7/25</a:t>
            </a:r>
            <a:endParaRPr lang="en-US" sz="1600" b="1" i="0" dirty="0">
              <a:solidFill>
                <a:srgbClr val="002060"/>
              </a:solidFill>
              <a:effectLst/>
              <a:latin typeface="Arial" panose="020B0604020202020204" pitchFamily="34" charset="0"/>
            </a:endParaRPr>
          </a:p>
        </p:txBody>
      </p:sp>
      <p:sp>
        <p:nvSpPr>
          <p:cNvPr id="16" name="TextBox 15">
            <a:extLst>
              <a:ext uri="{FF2B5EF4-FFF2-40B4-BE49-F238E27FC236}">
                <a16:creationId xmlns:a16="http://schemas.microsoft.com/office/drawing/2014/main" id="{AAE0783F-1501-2881-DD78-F070AB26F509}"/>
              </a:ext>
            </a:extLst>
          </p:cNvPr>
          <p:cNvSpPr txBox="1"/>
          <p:nvPr/>
        </p:nvSpPr>
        <p:spPr>
          <a:xfrm>
            <a:off x="612648" y="5038319"/>
            <a:ext cx="9646920" cy="1384995"/>
          </a:xfrm>
          <a:prstGeom prst="rect">
            <a:avLst/>
          </a:prstGeom>
          <a:noFill/>
        </p:spPr>
        <p:txBody>
          <a:bodyPr wrap="square" rtlCol="0">
            <a:spAutoFit/>
          </a:bodyPr>
          <a:lstStyle/>
          <a:p>
            <a:pPr marL="228600" indent="-228600">
              <a:buAutoNum type="arabicPeriod"/>
            </a:pPr>
            <a:r>
              <a:rPr lang="en-US" sz="1400" b="1" dirty="0">
                <a:solidFill>
                  <a:srgbClr val="002060"/>
                </a:solidFill>
              </a:rPr>
              <a:t>G91: emptied because MSI Toastmasters dissolved, USG TM Dissolved in August 2025, moved to G93, because G91 did not have clubs, Saturday Sunrise was moved to S52</a:t>
            </a:r>
          </a:p>
          <a:p>
            <a:pPr marL="228600" indent="-228600">
              <a:buAutoNum type="arabicPeriod"/>
            </a:pPr>
            <a:r>
              <a:rPr lang="en-US" sz="1400" b="1" dirty="0">
                <a:solidFill>
                  <a:srgbClr val="002060"/>
                </a:solidFill>
              </a:rPr>
              <a:t>G91: Was replace by clubs from former Area B14</a:t>
            </a:r>
          </a:p>
          <a:p>
            <a:pPr marL="228600" indent="-228600">
              <a:buAutoNum type="arabicPeriod"/>
            </a:pPr>
            <a:r>
              <a:rPr lang="en-US" sz="1400" b="1" dirty="0">
                <a:solidFill>
                  <a:srgbClr val="002060"/>
                </a:solidFill>
              </a:rPr>
              <a:t>G92: New Charter Club: CDW Toastmasters</a:t>
            </a:r>
          </a:p>
          <a:p>
            <a:pPr marL="228600" indent="-228600">
              <a:buAutoNum type="arabicPeriod"/>
            </a:pPr>
            <a:r>
              <a:rPr lang="en-US" sz="1400" b="1" dirty="0">
                <a:solidFill>
                  <a:srgbClr val="002060"/>
                </a:solidFill>
              </a:rPr>
              <a:t>UOP Toastmasters moved from G93 to G94</a:t>
            </a:r>
          </a:p>
          <a:p>
            <a:pPr marL="228600" indent="-228600">
              <a:buAutoNum type="arabicPeriod"/>
            </a:pPr>
            <a:endParaRPr lang="en-US" sz="1400" b="1" dirty="0">
              <a:solidFill>
                <a:srgbClr val="002060"/>
              </a:solidFill>
            </a:endParaRPr>
          </a:p>
        </p:txBody>
      </p:sp>
    </p:spTree>
    <p:extLst>
      <p:ext uri="{BB962C8B-B14F-4D97-AF65-F5344CB8AC3E}">
        <p14:creationId xmlns:p14="http://schemas.microsoft.com/office/powerpoint/2010/main" val="4703731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345E-6EBA-4A66-17BC-CF6CC8928D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FEC547-ACA3-73FC-B94B-FAA7B73CC46C}"/>
              </a:ext>
            </a:extLst>
          </p:cNvPr>
          <p:cNvSpPr>
            <a:spLocks noGrp="1"/>
          </p:cNvSpPr>
          <p:nvPr>
            <p:ph type="subTitle" idx="1"/>
          </p:nvPr>
        </p:nvSpPr>
        <p:spPr>
          <a:xfrm>
            <a:off x="188976" y="647052"/>
            <a:ext cx="10756392" cy="428166"/>
          </a:xfrm>
        </p:spPr>
        <p:txBody>
          <a:bodyPr>
            <a:normAutofit/>
          </a:bodyPr>
          <a:lstStyle/>
          <a:p>
            <a:pPr algn="l"/>
            <a:r>
              <a:rPr lang="en-US" sz="2000" b="1" dirty="0">
                <a:solidFill>
                  <a:srgbClr val="002060"/>
                </a:solidFill>
              </a:rPr>
              <a:t>Division (S) South: Areas: S51, S52, S53, S54 </a:t>
            </a:r>
          </a:p>
        </p:txBody>
      </p:sp>
      <p:sp>
        <p:nvSpPr>
          <p:cNvPr id="4" name="Title 3">
            <a:extLst>
              <a:ext uri="{FF2B5EF4-FFF2-40B4-BE49-F238E27FC236}">
                <a16:creationId xmlns:a16="http://schemas.microsoft.com/office/drawing/2014/main" id="{5ECE6E11-E322-E903-0E28-1EAD5BF71648}"/>
              </a:ext>
            </a:extLst>
          </p:cNvPr>
          <p:cNvSpPr txBox="1">
            <a:spLocks noGrp="1"/>
          </p:cNvSpPr>
          <p:nvPr>
            <p:ph type="ctrTitle"/>
          </p:nvPr>
        </p:nvSpPr>
        <p:spPr>
          <a:xfrm>
            <a:off x="188976" y="169284"/>
            <a:ext cx="9144000" cy="480131"/>
          </a:xfrm>
          <a:prstGeom prst="rect">
            <a:avLst/>
          </a:prstGeom>
          <a:noFill/>
        </p:spPr>
        <p:txBody>
          <a:bodyPr wrap="square">
            <a:spAutoFit/>
          </a:bodyPr>
          <a:lstStyle/>
          <a:p>
            <a:pPr algn="l"/>
            <a:r>
              <a:rPr lang="en-US" sz="2800" b="1" dirty="0">
                <a:solidFill>
                  <a:srgbClr val="C00000"/>
                </a:solidFill>
              </a:rPr>
              <a:t>2025-2026 Club Realignment</a:t>
            </a:r>
          </a:p>
        </p:txBody>
      </p:sp>
      <p:pic>
        <p:nvPicPr>
          <p:cNvPr id="5" name="Picture 4">
            <a:extLst>
              <a:ext uri="{FF2B5EF4-FFF2-40B4-BE49-F238E27FC236}">
                <a16:creationId xmlns:a16="http://schemas.microsoft.com/office/drawing/2014/main" id="{2DCC14EE-837B-4A06-FC76-6623E3A822EF}"/>
              </a:ext>
            </a:extLst>
          </p:cNvPr>
          <p:cNvPicPr>
            <a:picLocks noChangeAspect="1"/>
          </p:cNvPicPr>
          <p:nvPr/>
        </p:nvPicPr>
        <p:blipFill>
          <a:blip r:embed="rId3"/>
          <a:stretch>
            <a:fillRect/>
          </a:stretch>
        </p:blipFill>
        <p:spPr>
          <a:xfrm>
            <a:off x="548526" y="1073631"/>
            <a:ext cx="4212450" cy="3687133"/>
          </a:xfrm>
          <a:prstGeom prst="rect">
            <a:avLst/>
          </a:prstGeom>
        </p:spPr>
      </p:pic>
      <p:pic>
        <p:nvPicPr>
          <p:cNvPr id="9" name="Picture 8">
            <a:extLst>
              <a:ext uri="{FF2B5EF4-FFF2-40B4-BE49-F238E27FC236}">
                <a16:creationId xmlns:a16="http://schemas.microsoft.com/office/drawing/2014/main" id="{70582542-D011-1ED8-F615-8BC279B4DF54}"/>
              </a:ext>
            </a:extLst>
          </p:cNvPr>
          <p:cNvPicPr>
            <a:picLocks noChangeAspect="1"/>
          </p:cNvPicPr>
          <p:nvPr/>
        </p:nvPicPr>
        <p:blipFill>
          <a:blip r:embed="rId4"/>
          <a:stretch>
            <a:fillRect/>
          </a:stretch>
        </p:blipFill>
        <p:spPr>
          <a:xfrm>
            <a:off x="5359895" y="1073631"/>
            <a:ext cx="5585473" cy="3638424"/>
          </a:xfrm>
          <a:prstGeom prst="rect">
            <a:avLst/>
          </a:prstGeom>
        </p:spPr>
      </p:pic>
      <p:sp>
        <p:nvSpPr>
          <p:cNvPr id="10" name="TextBox 9">
            <a:extLst>
              <a:ext uri="{FF2B5EF4-FFF2-40B4-BE49-F238E27FC236}">
                <a16:creationId xmlns:a16="http://schemas.microsoft.com/office/drawing/2014/main" id="{2A9271FB-0F97-3E3D-7BA9-F6C52DDD83F3}"/>
              </a:ext>
            </a:extLst>
          </p:cNvPr>
          <p:cNvSpPr txBox="1"/>
          <p:nvPr/>
        </p:nvSpPr>
        <p:spPr>
          <a:xfrm>
            <a:off x="612648" y="4974336"/>
            <a:ext cx="9646920" cy="954107"/>
          </a:xfrm>
          <a:prstGeom prst="rect">
            <a:avLst/>
          </a:prstGeom>
          <a:noFill/>
        </p:spPr>
        <p:txBody>
          <a:bodyPr wrap="square" rtlCol="0">
            <a:spAutoFit/>
          </a:bodyPr>
          <a:lstStyle/>
          <a:p>
            <a:pPr marL="228600" indent="-228600">
              <a:buAutoNum type="arabicPeriod"/>
            </a:pPr>
            <a:r>
              <a:rPr lang="en-US" sz="1400" b="1" dirty="0">
                <a:solidFill>
                  <a:srgbClr val="002060"/>
                </a:solidFill>
              </a:rPr>
              <a:t>Homewood-Flossmoor Toastmasters Club: moved from Area S54 to Area S53</a:t>
            </a:r>
          </a:p>
          <a:p>
            <a:pPr marL="228600" indent="-228600">
              <a:buAutoNum type="arabicPeriod"/>
            </a:pPr>
            <a:r>
              <a:rPr lang="en-US" sz="1400" b="1" dirty="0">
                <a:solidFill>
                  <a:srgbClr val="002060"/>
                </a:solidFill>
              </a:rPr>
              <a:t>Prosperity Toastmasters moved from Area S51 to Area S52</a:t>
            </a:r>
          </a:p>
          <a:p>
            <a:pPr marL="228600" indent="-228600">
              <a:buAutoNum type="arabicPeriod"/>
            </a:pPr>
            <a:r>
              <a:rPr lang="en-US" sz="1400" b="1" dirty="0">
                <a:solidFill>
                  <a:srgbClr val="002060"/>
                </a:solidFill>
              </a:rPr>
              <a:t>Saturday Sunrise Club: Went from Division (G) G91 to  Division (S) S52</a:t>
            </a:r>
          </a:p>
          <a:p>
            <a:pPr marL="228600" indent="-228600">
              <a:buAutoNum type="arabicPeriod"/>
            </a:pPr>
            <a:r>
              <a:rPr lang="en-US" sz="1400" b="1" dirty="0">
                <a:solidFill>
                  <a:srgbClr val="002060"/>
                </a:solidFill>
              </a:rPr>
              <a:t>New Faith Toastmasters moved from S52 to S51</a:t>
            </a:r>
          </a:p>
        </p:txBody>
      </p:sp>
    </p:spTree>
    <p:extLst>
      <p:ext uri="{BB962C8B-B14F-4D97-AF65-F5344CB8AC3E}">
        <p14:creationId xmlns:p14="http://schemas.microsoft.com/office/powerpoint/2010/main" val="37079054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E269-4633-89D1-BA8C-820008F153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AAFD06-2FA6-1B28-0358-F3ECD45B3876}"/>
              </a:ext>
            </a:extLst>
          </p:cNvPr>
          <p:cNvSpPr txBox="1"/>
          <p:nvPr/>
        </p:nvSpPr>
        <p:spPr>
          <a:xfrm>
            <a:off x="2516331" y="1402772"/>
            <a:ext cx="7159337" cy="3170099"/>
          </a:xfrm>
          <a:prstGeom prst="rect">
            <a:avLst/>
          </a:prstGeom>
          <a:noFill/>
        </p:spPr>
        <p:txBody>
          <a:bodyPr wrap="square" rtlCol="0">
            <a:spAutoFit/>
          </a:bodyPr>
          <a:lstStyle/>
          <a:p>
            <a:pPr algn="ctr"/>
            <a:r>
              <a:rPr lang="en-US" sz="4000" b="1" dirty="0"/>
              <a:t>Toastmasters International Approved</a:t>
            </a:r>
          </a:p>
          <a:p>
            <a:pPr algn="ctr"/>
            <a:r>
              <a:rPr lang="en-US" sz="4000" b="1" dirty="0"/>
              <a:t>2025-2026 Club Realignment on</a:t>
            </a:r>
          </a:p>
          <a:p>
            <a:pPr algn="ctr"/>
            <a:r>
              <a:rPr lang="en-US" sz="4000" b="1" dirty="0"/>
              <a:t>July 22, 2025</a:t>
            </a:r>
          </a:p>
        </p:txBody>
      </p:sp>
    </p:spTree>
    <p:extLst>
      <p:ext uri="{BB962C8B-B14F-4D97-AF65-F5344CB8AC3E}">
        <p14:creationId xmlns:p14="http://schemas.microsoft.com/office/powerpoint/2010/main" val="46752867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16E84EB-7636-684A-8315-45566D66F932}"/>
              </a:ext>
            </a:extLst>
          </p:cNvPr>
          <p:cNvSpPr txBox="1">
            <a:spLocks/>
          </p:cNvSpPr>
          <p:nvPr/>
        </p:nvSpPr>
        <p:spPr>
          <a:xfrm>
            <a:off x="1257300" y="2935517"/>
            <a:ext cx="9677400" cy="986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Thank You</a:t>
            </a:r>
          </a:p>
        </p:txBody>
      </p:sp>
    </p:spTree>
    <p:extLst>
      <p:ext uri="{BB962C8B-B14F-4D97-AF65-F5344CB8AC3E}">
        <p14:creationId xmlns:p14="http://schemas.microsoft.com/office/powerpoint/2010/main" val="419347860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A99F-1B33-ED47-9169-3AAE7F3403B2}"/>
              </a:ext>
            </a:extLst>
          </p:cNvPr>
          <p:cNvSpPr>
            <a:spLocks noGrp="1"/>
          </p:cNvSpPr>
          <p:nvPr>
            <p:ph type="ctrTitle"/>
          </p:nvPr>
        </p:nvSpPr>
        <p:spPr>
          <a:xfrm>
            <a:off x="1524000" y="1564388"/>
            <a:ext cx="9144000" cy="731520"/>
          </a:xfrm>
        </p:spPr>
        <p:txBody>
          <a:bodyPr>
            <a:normAutofit fontScale="90000"/>
          </a:bodyPr>
          <a:lstStyle/>
          <a:p>
            <a:r>
              <a:rPr lang="en-US" dirty="0">
                <a:solidFill>
                  <a:srgbClr val="C00000"/>
                </a:solidFill>
              </a:rPr>
              <a:t>Club Realignment Objectives</a:t>
            </a:r>
          </a:p>
        </p:txBody>
      </p:sp>
      <p:sp>
        <p:nvSpPr>
          <p:cNvPr id="3" name="Subtitle 2">
            <a:extLst>
              <a:ext uri="{FF2B5EF4-FFF2-40B4-BE49-F238E27FC236}">
                <a16:creationId xmlns:a16="http://schemas.microsoft.com/office/drawing/2014/main" id="{B4EBDEE7-998C-2548-ADE9-731538AEF35D}"/>
              </a:ext>
            </a:extLst>
          </p:cNvPr>
          <p:cNvSpPr>
            <a:spLocks noGrp="1"/>
          </p:cNvSpPr>
          <p:nvPr>
            <p:ph type="subTitle" idx="1"/>
          </p:nvPr>
        </p:nvSpPr>
        <p:spPr>
          <a:xfrm>
            <a:off x="2136648" y="2709279"/>
            <a:ext cx="9144000" cy="914400"/>
          </a:xfrm>
        </p:spPr>
        <p:txBody>
          <a:bodyPr>
            <a:noAutofit/>
          </a:bodyPr>
          <a:lstStyle/>
          <a:p>
            <a:pPr marL="742950" indent="-742950" algn="l">
              <a:buFont typeface="+mj-lt"/>
              <a:buAutoNum type="arabicPeriod"/>
            </a:pPr>
            <a:r>
              <a:rPr lang="en-US" sz="2800" dirty="0"/>
              <a:t>Club Realignment Process</a:t>
            </a:r>
            <a:br>
              <a:rPr lang="en-US" sz="2800" dirty="0"/>
            </a:br>
            <a:endParaRPr lang="en-US" sz="2800" dirty="0"/>
          </a:p>
          <a:p>
            <a:pPr marL="742950" indent="-742950" algn="l">
              <a:buFont typeface="+mj-lt"/>
              <a:buAutoNum type="arabicPeriod"/>
            </a:pPr>
            <a:r>
              <a:rPr lang="en-US" sz="2800" dirty="0"/>
              <a:t>Number of Clubs Per Divisions</a:t>
            </a:r>
            <a:br>
              <a:rPr lang="en-US" sz="2800" dirty="0"/>
            </a:br>
            <a:endParaRPr lang="en-US" sz="2800" dirty="0"/>
          </a:p>
          <a:p>
            <a:pPr marL="742950" indent="-742950" algn="l">
              <a:buFont typeface="+mj-lt"/>
              <a:buAutoNum type="arabicPeriod"/>
            </a:pPr>
            <a:r>
              <a:rPr lang="en-US" sz="2800" dirty="0"/>
              <a:t>Why Division B was Dissolved</a:t>
            </a:r>
          </a:p>
        </p:txBody>
      </p:sp>
    </p:spTree>
    <p:extLst>
      <p:ext uri="{BB962C8B-B14F-4D97-AF65-F5344CB8AC3E}">
        <p14:creationId xmlns:p14="http://schemas.microsoft.com/office/powerpoint/2010/main" val="2482840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4200-DE65-DB49-E4DC-1657188BFF19}"/>
              </a:ext>
            </a:extLst>
          </p:cNvPr>
          <p:cNvSpPr>
            <a:spLocks noGrp="1"/>
          </p:cNvSpPr>
          <p:nvPr>
            <p:ph type="ctrTitle"/>
          </p:nvPr>
        </p:nvSpPr>
        <p:spPr>
          <a:xfrm>
            <a:off x="128016" y="752463"/>
            <a:ext cx="9144000" cy="731520"/>
          </a:xfrm>
        </p:spPr>
        <p:txBody>
          <a:bodyPr>
            <a:normAutofit fontScale="90000"/>
          </a:bodyPr>
          <a:lstStyle/>
          <a:p>
            <a:pPr algn="l"/>
            <a:r>
              <a:rPr lang="en-US" sz="4000" dirty="0">
                <a:solidFill>
                  <a:srgbClr val="C00000"/>
                </a:solidFill>
              </a:rPr>
              <a:t>Club Realignment Process</a:t>
            </a:r>
            <a:br>
              <a:rPr lang="en-US" dirty="0">
                <a:solidFill>
                  <a:srgbClr val="C00000"/>
                </a:solidFill>
              </a:rPr>
            </a:br>
            <a:endParaRPr lang="en-US" dirty="0">
              <a:solidFill>
                <a:srgbClr val="C00000"/>
              </a:solidFill>
            </a:endParaRPr>
          </a:p>
        </p:txBody>
      </p:sp>
      <p:sp>
        <p:nvSpPr>
          <p:cNvPr id="3" name="Subtitle 2">
            <a:extLst>
              <a:ext uri="{FF2B5EF4-FFF2-40B4-BE49-F238E27FC236}">
                <a16:creationId xmlns:a16="http://schemas.microsoft.com/office/drawing/2014/main" id="{CCF698B1-E439-9011-429C-F04B96B1D1EF}"/>
              </a:ext>
            </a:extLst>
          </p:cNvPr>
          <p:cNvSpPr>
            <a:spLocks noGrp="1"/>
          </p:cNvSpPr>
          <p:nvPr>
            <p:ph type="subTitle" idx="1"/>
          </p:nvPr>
        </p:nvSpPr>
        <p:spPr>
          <a:xfrm>
            <a:off x="1267968" y="1026783"/>
            <a:ext cx="9144000" cy="914400"/>
          </a:xfrm>
        </p:spPr>
        <p:txBody>
          <a:bodyPr>
            <a:noAutofit/>
          </a:bodyPr>
          <a:lstStyle/>
          <a:p>
            <a:pPr marL="742950" indent="-742950" algn="l">
              <a:buAutoNum type="arabicPeriod"/>
            </a:pPr>
            <a:r>
              <a:rPr lang="en-US" sz="2000" dirty="0"/>
              <a:t>Review each Division- Number of Clubs</a:t>
            </a:r>
          </a:p>
          <a:p>
            <a:pPr marL="742950" indent="-742950" algn="l">
              <a:buAutoNum type="arabicPeriod"/>
            </a:pPr>
            <a:r>
              <a:rPr lang="en-US" sz="2000" dirty="0"/>
              <a:t>Minimum of clubs per Division is 16</a:t>
            </a:r>
            <a:br>
              <a:rPr lang="en-US" sz="2000" dirty="0"/>
            </a:br>
            <a:endParaRPr lang="en-US" sz="2000" dirty="0"/>
          </a:p>
          <a:p>
            <a:pPr marL="742950" indent="-742950" algn="l">
              <a:buAutoNum type="arabicPeriod"/>
            </a:pPr>
            <a:r>
              <a:rPr lang="en-US" sz="2000" dirty="0"/>
              <a:t>Maximum of clubs per Area are 6 </a:t>
            </a:r>
            <a:br>
              <a:rPr lang="en-US" sz="2000" dirty="0"/>
            </a:br>
            <a:endParaRPr lang="en-US" sz="2000" dirty="0"/>
          </a:p>
          <a:p>
            <a:pPr marL="742950" indent="-742950" algn="l">
              <a:buAutoNum type="arabicPeriod"/>
            </a:pPr>
            <a:r>
              <a:rPr lang="en-US" sz="2000" dirty="0"/>
              <a:t>Maximum of Areas in a Division: unlimited (according to TI-Districts Team)</a:t>
            </a:r>
            <a:br>
              <a:rPr lang="en-US" sz="2000" dirty="0"/>
            </a:br>
            <a:endParaRPr lang="en-US" sz="2000" dirty="0"/>
          </a:p>
          <a:p>
            <a:pPr marL="742950" indent="-742950" algn="l">
              <a:buAutoNum type="arabicPeriod"/>
            </a:pPr>
            <a:r>
              <a:rPr lang="en-US" sz="2000" dirty="0"/>
              <a:t>When reviewing each Division and the Areas, go to the Toastmasters dashboard to check the club status for each Area; clubs above 8 club members or below 8 club members.  When making recommendations for each Area: the first 4 strong clubs are entered in the Club Realignment Portal as Clubs 1-4, and if you have two weak clubs (either- dissolving, suspension or under 8 club members) will go under lines 5 &amp; 6 if there are 6 clubs in that Area (just an example for the next Club Realignment Team)</a:t>
            </a:r>
          </a:p>
        </p:txBody>
      </p:sp>
    </p:spTree>
    <p:extLst>
      <p:ext uri="{BB962C8B-B14F-4D97-AF65-F5344CB8AC3E}">
        <p14:creationId xmlns:p14="http://schemas.microsoft.com/office/powerpoint/2010/main" val="380638440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CA4D6-C4EF-164A-E714-86F01BA35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71959-BBE4-11D0-E4BE-BD25FC18C765}"/>
              </a:ext>
            </a:extLst>
          </p:cNvPr>
          <p:cNvSpPr>
            <a:spLocks noGrp="1"/>
          </p:cNvSpPr>
          <p:nvPr>
            <p:ph type="ctrTitle"/>
          </p:nvPr>
        </p:nvSpPr>
        <p:spPr>
          <a:xfrm>
            <a:off x="152400" y="92968"/>
            <a:ext cx="9144000" cy="731520"/>
          </a:xfrm>
        </p:spPr>
        <p:txBody>
          <a:bodyPr>
            <a:normAutofit/>
          </a:bodyPr>
          <a:lstStyle/>
          <a:p>
            <a:pPr algn="l"/>
            <a:r>
              <a:rPr lang="en-US" sz="3600" dirty="0">
                <a:solidFill>
                  <a:srgbClr val="C00000"/>
                </a:solidFill>
              </a:rPr>
              <a:t>Number of Clubs Per Division</a:t>
            </a:r>
          </a:p>
        </p:txBody>
      </p:sp>
      <p:sp>
        <p:nvSpPr>
          <p:cNvPr id="3" name="Subtitle 2">
            <a:extLst>
              <a:ext uri="{FF2B5EF4-FFF2-40B4-BE49-F238E27FC236}">
                <a16:creationId xmlns:a16="http://schemas.microsoft.com/office/drawing/2014/main" id="{A90310C5-5486-182B-202E-C92AA30384AE}"/>
              </a:ext>
            </a:extLst>
          </p:cNvPr>
          <p:cNvSpPr>
            <a:spLocks noGrp="1"/>
          </p:cNvSpPr>
          <p:nvPr>
            <p:ph type="subTitle" idx="1"/>
          </p:nvPr>
        </p:nvSpPr>
        <p:spPr>
          <a:xfrm>
            <a:off x="719328" y="1109079"/>
            <a:ext cx="9144000" cy="914400"/>
          </a:xfrm>
        </p:spPr>
        <p:txBody>
          <a:bodyPr>
            <a:noAutofit/>
          </a:bodyPr>
          <a:lstStyle/>
          <a:p>
            <a:pPr marL="571500" indent="-571500" algn="l">
              <a:lnSpc>
                <a:spcPct val="170000"/>
              </a:lnSpc>
              <a:buFont typeface="Arial" panose="020B0604020202020204" pitchFamily="34" charset="0"/>
              <a:buChar char="•"/>
            </a:pPr>
            <a:r>
              <a:rPr lang="en-US" sz="1800" dirty="0"/>
              <a:t>The Club Realignment, voted on April 18, 2025, operated with only the bare minimum of 15–18 clubs per Division. After I, as District Director, reviewed the plan with the Realignment Committee following our emergency meeting after the July 15 deadline, adjustments were made by moving weaker clubs below the stronger clubs within each Area. On July 19, 2025, the District Executive Committee voted to dissolve Division B11; however, the Toastmasters International Districts Team did not approve the Club Alignment, because we were still operating at only the minimum number of clubs per Division. This ultimately led to the dissolution of Division B.</a:t>
            </a:r>
          </a:p>
        </p:txBody>
      </p:sp>
    </p:spTree>
    <p:extLst>
      <p:ext uri="{BB962C8B-B14F-4D97-AF65-F5344CB8AC3E}">
        <p14:creationId xmlns:p14="http://schemas.microsoft.com/office/powerpoint/2010/main" val="31481698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92D4-7691-A995-6F08-A9AF4EAA58C4}"/>
              </a:ext>
            </a:extLst>
          </p:cNvPr>
          <p:cNvSpPr>
            <a:spLocks noGrp="1"/>
          </p:cNvSpPr>
          <p:nvPr>
            <p:ph type="ctrTitle"/>
          </p:nvPr>
        </p:nvSpPr>
        <p:spPr>
          <a:xfrm>
            <a:off x="155448" y="156976"/>
            <a:ext cx="10454640" cy="731520"/>
          </a:xfrm>
        </p:spPr>
        <p:txBody>
          <a:bodyPr>
            <a:noAutofit/>
          </a:bodyPr>
          <a:lstStyle/>
          <a:p>
            <a:pPr algn="l"/>
            <a:r>
              <a:rPr lang="en-US" sz="3600" dirty="0">
                <a:solidFill>
                  <a:srgbClr val="C00000"/>
                </a:solidFill>
              </a:rPr>
              <a:t>Number of Clubs Per Division </a:t>
            </a:r>
            <a:r>
              <a:rPr lang="en-US" sz="3200" dirty="0">
                <a:solidFill>
                  <a:srgbClr val="C00000"/>
                </a:solidFill>
              </a:rPr>
              <a:t>(Continuation)</a:t>
            </a:r>
          </a:p>
        </p:txBody>
      </p:sp>
      <p:sp>
        <p:nvSpPr>
          <p:cNvPr id="4" name="Subtitle 2">
            <a:extLst>
              <a:ext uri="{FF2B5EF4-FFF2-40B4-BE49-F238E27FC236}">
                <a16:creationId xmlns:a16="http://schemas.microsoft.com/office/drawing/2014/main" id="{A3A58EC2-E672-DF16-C353-3DED4931A538}"/>
              </a:ext>
            </a:extLst>
          </p:cNvPr>
          <p:cNvSpPr txBox="1">
            <a:spLocks/>
          </p:cNvSpPr>
          <p:nvPr/>
        </p:nvSpPr>
        <p:spPr>
          <a:xfrm>
            <a:off x="509016" y="1399032"/>
            <a:ext cx="10856976" cy="749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70000"/>
              </a:lnSpc>
              <a:buFont typeface="Arial" panose="020B0604020202020204" pitchFamily="34" charset="0"/>
              <a:buChar char="•"/>
            </a:pPr>
            <a:r>
              <a:rPr lang="en-US" sz="2000" dirty="0"/>
              <a:t>After Toastmasters International denied the alignment, I, as District Director, learned of the 16-club minimum requirement and realized that we were not starting the year with healthy Divisions. The recommendation from the Districts Team was to dissolve a Division and move its Areas and clubs into other Divisions to ensure each one began the year strong with 20 or more clubs.</a:t>
            </a:r>
          </a:p>
        </p:txBody>
      </p:sp>
    </p:spTree>
    <p:extLst>
      <p:ext uri="{BB962C8B-B14F-4D97-AF65-F5344CB8AC3E}">
        <p14:creationId xmlns:p14="http://schemas.microsoft.com/office/powerpoint/2010/main" val="30500974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218AB0-938F-6EBC-6F5B-6E151732DDBB}"/>
              </a:ext>
            </a:extLst>
          </p:cNvPr>
          <p:cNvSpPr>
            <a:spLocks noGrp="1"/>
          </p:cNvSpPr>
          <p:nvPr>
            <p:ph type="subTitle" idx="1"/>
          </p:nvPr>
        </p:nvSpPr>
        <p:spPr>
          <a:xfrm>
            <a:off x="-1210056" y="340983"/>
            <a:ext cx="9144000" cy="914400"/>
          </a:xfrm>
        </p:spPr>
        <p:txBody>
          <a:bodyPr/>
          <a:lstStyle/>
          <a:p>
            <a:r>
              <a:rPr lang="en-US" b="1" dirty="0">
                <a:solidFill>
                  <a:srgbClr val="C00000"/>
                </a:solidFill>
              </a:rPr>
              <a:t>Why Division B was Dissolve</a:t>
            </a:r>
          </a:p>
          <a:p>
            <a:endParaRPr lang="en-US" b="1" dirty="0">
              <a:solidFill>
                <a:srgbClr val="C00000"/>
              </a:solidFill>
            </a:endParaRPr>
          </a:p>
        </p:txBody>
      </p:sp>
      <p:sp>
        <p:nvSpPr>
          <p:cNvPr id="4" name="Subtitle 2">
            <a:extLst>
              <a:ext uri="{FF2B5EF4-FFF2-40B4-BE49-F238E27FC236}">
                <a16:creationId xmlns:a16="http://schemas.microsoft.com/office/drawing/2014/main" id="{04A358C5-B507-D86D-A809-8FDFD62EA456}"/>
              </a:ext>
            </a:extLst>
          </p:cNvPr>
          <p:cNvSpPr txBox="1">
            <a:spLocks/>
          </p:cNvSpPr>
          <p:nvPr/>
        </p:nvSpPr>
        <p:spPr>
          <a:xfrm>
            <a:off x="1130808" y="1394434"/>
            <a:ext cx="9144000" cy="914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70000"/>
              </a:lnSpc>
              <a:buFont typeface="Arial" panose="020B0604020202020204" pitchFamily="34" charset="0"/>
              <a:buChar char="•"/>
            </a:pPr>
            <a:r>
              <a:rPr lang="en-US" sz="2000" dirty="0"/>
              <a:t>Division B was dissolved, according to the Districts Team at Toastmasters International, to begin the year with healthy Divisions of 20+ clubs , which strengthens each one. This change encourages Area Directors to achieve Distinguished or higher status in their Areas, which in turn supports the Divisions in reaching Distinguished or better, thanks to the stronger clubs within each Division.</a:t>
            </a:r>
          </a:p>
        </p:txBody>
      </p:sp>
    </p:spTree>
    <p:extLst>
      <p:ext uri="{BB962C8B-B14F-4D97-AF65-F5344CB8AC3E}">
        <p14:creationId xmlns:p14="http://schemas.microsoft.com/office/powerpoint/2010/main" val="3998271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7F1A6-862F-8064-B022-3BBDF47412FE}"/>
              </a:ext>
            </a:extLst>
          </p:cNvPr>
          <p:cNvSpPr txBox="1"/>
          <p:nvPr/>
        </p:nvSpPr>
        <p:spPr>
          <a:xfrm>
            <a:off x="3048762" y="2841998"/>
            <a:ext cx="6094476" cy="1754326"/>
          </a:xfrm>
          <a:prstGeom prst="rect">
            <a:avLst/>
          </a:prstGeom>
          <a:noFill/>
        </p:spPr>
        <p:txBody>
          <a:bodyPr wrap="square">
            <a:spAutoFit/>
          </a:bodyPr>
          <a:lstStyle/>
          <a:p>
            <a:pPr algn="ctr"/>
            <a:r>
              <a:rPr lang="en-US" sz="5400" b="1" dirty="0">
                <a:solidFill>
                  <a:srgbClr val="C00000"/>
                </a:solidFill>
              </a:rPr>
              <a:t>2025-2026 Club </a:t>
            </a:r>
            <a:r>
              <a:rPr lang="en-US" sz="5400" b="1" dirty="0" err="1">
                <a:solidFill>
                  <a:srgbClr val="C00000"/>
                </a:solidFill>
              </a:rPr>
              <a:t>Realigment</a:t>
            </a:r>
            <a:endParaRPr lang="en-US" sz="5400" b="1" dirty="0">
              <a:solidFill>
                <a:srgbClr val="C00000"/>
              </a:solidFill>
            </a:endParaRPr>
          </a:p>
        </p:txBody>
      </p:sp>
    </p:spTree>
    <p:extLst>
      <p:ext uri="{BB962C8B-B14F-4D97-AF65-F5344CB8AC3E}">
        <p14:creationId xmlns:p14="http://schemas.microsoft.com/office/powerpoint/2010/main" val="35011445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206EE0-B1DA-8D86-D47C-FC1B0C771AF2}"/>
              </a:ext>
            </a:extLst>
          </p:cNvPr>
          <p:cNvSpPr>
            <a:spLocks noGrp="1"/>
          </p:cNvSpPr>
          <p:nvPr>
            <p:ph type="subTitle" idx="1"/>
          </p:nvPr>
        </p:nvSpPr>
        <p:spPr>
          <a:xfrm>
            <a:off x="188976" y="647052"/>
            <a:ext cx="10756392" cy="428166"/>
          </a:xfrm>
        </p:spPr>
        <p:txBody>
          <a:bodyPr>
            <a:normAutofit/>
          </a:bodyPr>
          <a:lstStyle/>
          <a:p>
            <a:pPr algn="l"/>
            <a:r>
              <a:rPr lang="en-US" sz="2000" b="1" dirty="0">
                <a:solidFill>
                  <a:srgbClr val="002060"/>
                </a:solidFill>
              </a:rPr>
              <a:t>Division (C) Central North: Areas: C21, C22, C23, C24 &amp; C25</a:t>
            </a:r>
          </a:p>
        </p:txBody>
      </p:sp>
      <p:sp>
        <p:nvSpPr>
          <p:cNvPr id="4" name="Title 3">
            <a:extLst>
              <a:ext uri="{FF2B5EF4-FFF2-40B4-BE49-F238E27FC236}">
                <a16:creationId xmlns:a16="http://schemas.microsoft.com/office/drawing/2014/main" id="{6D443C9B-5279-A122-A936-DB3D7DA5E50D}"/>
              </a:ext>
            </a:extLst>
          </p:cNvPr>
          <p:cNvSpPr txBox="1">
            <a:spLocks noGrp="1"/>
          </p:cNvSpPr>
          <p:nvPr>
            <p:ph type="ctrTitle"/>
          </p:nvPr>
        </p:nvSpPr>
        <p:spPr>
          <a:xfrm>
            <a:off x="188976" y="169284"/>
            <a:ext cx="9144000" cy="480131"/>
          </a:xfrm>
          <a:prstGeom prst="rect">
            <a:avLst/>
          </a:prstGeom>
          <a:noFill/>
        </p:spPr>
        <p:txBody>
          <a:bodyPr wrap="square">
            <a:spAutoFit/>
          </a:bodyPr>
          <a:lstStyle/>
          <a:p>
            <a:pPr algn="l"/>
            <a:r>
              <a:rPr lang="en-US" sz="2800" b="1" dirty="0">
                <a:solidFill>
                  <a:srgbClr val="C00000"/>
                </a:solidFill>
              </a:rPr>
              <a:t>2025-2026 Club Realignment</a:t>
            </a:r>
          </a:p>
        </p:txBody>
      </p:sp>
      <p:pic>
        <p:nvPicPr>
          <p:cNvPr id="6" name="Picture 5">
            <a:extLst>
              <a:ext uri="{FF2B5EF4-FFF2-40B4-BE49-F238E27FC236}">
                <a16:creationId xmlns:a16="http://schemas.microsoft.com/office/drawing/2014/main" id="{B42F74AF-A64D-61A8-98FD-829C3CA0E7CB}"/>
              </a:ext>
            </a:extLst>
          </p:cNvPr>
          <p:cNvPicPr>
            <a:picLocks noChangeAspect="1"/>
          </p:cNvPicPr>
          <p:nvPr/>
        </p:nvPicPr>
        <p:blipFill>
          <a:blip r:embed="rId2"/>
          <a:stretch>
            <a:fillRect/>
          </a:stretch>
        </p:blipFill>
        <p:spPr>
          <a:xfrm>
            <a:off x="332169" y="1127183"/>
            <a:ext cx="4582914" cy="4823614"/>
          </a:xfrm>
          <a:prstGeom prst="rect">
            <a:avLst/>
          </a:prstGeom>
          <a:ln w="38100">
            <a:solidFill>
              <a:srgbClr val="C00000"/>
            </a:solidFill>
          </a:ln>
        </p:spPr>
      </p:pic>
      <p:pic>
        <p:nvPicPr>
          <p:cNvPr id="8" name="Picture 7">
            <a:extLst>
              <a:ext uri="{FF2B5EF4-FFF2-40B4-BE49-F238E27FC236}">
                <a16:creationId xmlns:a16="http://schemas.microsoft.com/office/drawing/2014/main" id="{69C04874-647D-EDCB-97FD-EEFEC15913EF}"/>
              </a:ext>
            </a:extLst>
          </p:cNvPr>
          <p:cNvPicPr>
            <a:picLocks noChangeAspect="1"/>
          </p:cNvPicPr>
          <p:nvPr/>
        </p:nvPicPr>
        <p:blipFill>
          <a:blip r:embed="rId3"/>
          <a:stretch>
            <a:fillRect/>
          </a:stretch>
        </p:blipFill>
        <p:spPr>
          <a:xfrm>
            <a:off x="5186789" y="1127182"/>
            <a:ext cx="4436763" cy="3472249"/>
          </a:xfrm>
          <a:prstGeom prst="rect">
            <a:avLst/>
          </a:prstGeom>
          <a:ln w="38100">
            <a:solidFill>
              <a:srgbClr val="C00000"/>
            </a:solidFill>
          </a:ln>
        </p:spPr>
      </p:pic>
      <p:sp>
        <p:nvSpPr>
          <p:cNvPr id="9" name="TextBox 8">
            <a:extLst>
              <a:ext uri="{FF2B5EF4-FFF2-40B4-BE49-F238E27FC236}">
                <a16:creationId xmlns:a16="http://schemas.microsoft.com/office/drawing/2014/main" id="{87F6F811-019D-B6D1-4EDC-F4BF991BBE37}"/>
              </a:ext>
            </a:extLst>
          </p:cNvPr>
          <p:cNvSpPr txBox="1"/>
          <p:nvPr/>
        </p:nvSpPr>
        <p:spPr>
          <a:xfrm>
            <a:off x="10158984" y="3172509"/>
            <a:ext cx="2033016" cy="2154436"/>
          </a:xfrm>
          <a:prstGeom prst="rect">
            <a:avLst/>
          </a:prstGeom>
          <a:noFill/>
        </p:spPr>
        <p:txBody>
          <a:bodyPr wrap="square" rtlCol="0">
            <a:spAutoFit/>
          </a:bodyPr>
          <a:lstStyle/>
          <a:p>
            <a:pPr algn="ctr"/>
            <a:r>
              <a:rPr lang="en-US" b="1" dirty="0">
                <a:solidFill>
                  <a:srgbClr val="002060"/>
                </a:solidFill>
              </a:rPr>
              <a:t>C25 is a New Area</a:t>
            </a:r>
            <a:br>
              <a:rPr lang="en-US" b="1" dirty="0">
                <a:solidFill>
                  <a:srgbClr val="002060"/>
                </a:solidFill>
              </a:rPr>
            </a:br>
            <a:r>
              <a:rPr lang="en-US" sz="1600" b="1" dirty="0">
                <a:solidFill>
                  <a:srgbClr val="C00000"/>
                </a:solidFill>
              </a:rPr>
              <a:t>(B12</a:t>
            </a:r>
            <a:r>
              <a:rPr lang="en-US" sz="1600" dirty="0">
                <a:solidFill>
                  <a:srgbClr val="C00000"/>
                </a:solidFill>
              </a:rPr>
              <a:t> –</a:t>
            </a:r>
            <a:r>
              <a:rPr lang="en-US" sz="1600" b="1" dirty="0">
                <a:solidFill>
                  <a:srgbClr val="C00000"/>
                </a:solidFill>
              </a:rPr>
              <a:t> Moved to C25; added Chicago Speakeasy (formerly B11)</a:t>
            </a:r>
            <a:endParaRPr lang="en-US" sz="1600" dirty="0">
              <a:solidFill>
                <a:srgbClr val="C00000"/>
              </a:solidFill>
            </a:endParaRPr>
          </a:p>
          <a:p>
            <a:pPr algn="ctr"/>
            <a:endParaRPr lang="en-US" b="1" dirty="0">
              <a:solidFill>
                <a:srgbClr val="002060"/>
              </a:solidFill>
            </a:endParaRPr>
          </a:p>
        </p:txBody>
      </p:sp>
      <p:sp>
        <p:nvSpPr>
          <p:cNvPr id="10" name="Arrow: Left 9">
            <a:extLst>
              <a:ext uri="{FF2B5EF4-FFF2-40B4-BE49-F238E27FC236}">
                <a16:creationId xmlns:a16="http://schemas.microsoft.com/office/drawing/2014/main" id="{12AA05E7-E35A-C80D-860D-3A13A3F76EDC}"/>
              </a:ext>
            </a:extLst>
          </p:cNvPr>
          <p:cNvSpPr/>
          <p:nvPr/>
        </p:nvSpPr>
        <p:spPr>
          <a:xfrm>
            <a:off x="9776968" y="3601604"/>
            <a:ext cx="446880" cy="342137"/>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322820907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20785-30BD-DD9D-ADC2-9FC8C8D2972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433F1F-4A51-ADD3-AE9F-2121958F962F}"/>
              </a:ext>
            </a:extLst>
          </p:cNvPr>
          <p:cNvSpPr>
            <a:spLocks noGrp="1"/>
          </p:cNvSpPr>
          <p:nvPr>
            <p:ph type="subTitle" idx="1"/>
          </p:nvPr>
        </p:nvSpPr>
        <p:spPr>
          <a:xfrm>
            <a:off x="188976" y="647052"/>
            <a:ext cx="10756392" cy="428166"/>
          </a:xfrm>
        </p:spPr>
        <p:txBody>
          <a:bodyPr>
            <a:normAutofit/>
          </a:bodyPr>
          <a:lstStyle/>
          <a:p>
            <a:pPr algn="l"/>
            <a:r>
              <a:rPr lang="en-US" sz="2000" b="1" dirty="0">
                <a:solidFill>
                  <a:srgbClr val="002060"/>
                </a:solidFill>
              </a:rPr>
              <a:t>Division (F) Central East: Areas: F81, F82, F83, F84 &amp; F85</a:t>
            </a:r>
          </a:p>
        </p:txBody>
      </p:sp>
      <p:sp>
        <p:nvSpPr>
          <p:cNvPr id="4" name="Title 3">
            <a:extLst>
              <a:ext uri="{FF2B5EF4-FFF2-40B4-BE49-F238E27FC236}">
                <a16:creationId xmlns:a16="http://schemas.microsoft.com/office/drawing/2014/main" id="{D0A4366B-6158-AC80-F71A-BAF12C8F1C05}"/>
              </a:ext>
            </a:extLst>
          </p:cNvPr>
          <p:cNvSpPr txBox="1">
            <a:spLocks noGrp="1"/>
          </p:cNvSpPr>
          <p:nvPr>
            <p:ph type="ctrTitle"/>
          </p:nvPr>
        </p:nvSpPr>
        <p:spPr>
          <a:xfrm>
            <a:off x="188976" y="169284"/>
            <a:ext cx="9144000" cy="480131"/>
          </a:xfrm>
          <a:prstGeom prst="rect">
            <a:avLst/>
          </a:prstGeom>
          <a:noFill/>
        </p:spPr>
        <p:txBody>
          <a:bodyPr wrap="square">
            <a:spAutoFit/>
          </a:bodyPr>
          <a:lstStyle/>
          <a:p>
            <a:pPr algn="l"/>
            <a:r>
              <a:rPr lang="en-US" sz="2800" b="1" dirty="0">
                <a:solidFill>
                  <a:srgbClr val="C00000"/>
                </a:solidFill>
              </a:rPr>
              <a:t>2025-2026 Club Realignment</a:t>
            </a:r>
          </a:p>
        </p:txBody>
      </p:sp>
      <p:pic>
        <p:nvPicPr>
          <p:cNvPr id="5" name="Picture 4">
            <a:extLst>
              <a:ext uri="{FF2B5EF4-FFF2-40B4-BE49-F238E27FC236}">
                <a16:creationId xmlns:a16="http://schemas.microsoft.com/office/drawing/2014/main" id="{F9D0245F-2ECD-A00A-3F6C-02081CA3B55A}"/>
              </a:ext>
            </a:extLst>
          </p:cNvPr>
          <p:cNvPicPr>
            <a:picLocks noChangeAspect="1"/>
          </p:cNvPicPr>
          <p:nvPr/>
        </p:nvPicPr>
        <p:blipFill>
          <a:blip r:embed="rId2"/>
          <a:stretch>
            <a:fillRect/>
          </a:stretch>
        </p:blipFill>
        <p:spPr>
          <a:xfrm>
            <a:off x="305976" y="1257146"/>
            <a:ext cx="4719760" cy="4128670"/>
          </a:xfrm>
          <a:prstGeom prst="rect">
            <a:avLst/>
          </a:prstGeom>
          <a:ln w="38100">
            <a:solidFill>
              <a:srgbClr val="C00000"/>
            </a:solidFill>
          </a:ln>
        </p:spPr>
      </p:pic>
      <p:pic>
        <p:nvPicPr>
          <p:cNvPr id="9" name="Picture 8">
            <a:extLst>
              <a:ext uri="{FF2B5EF4-FFF2-40B4-BE49-F238E27FC236}">
                <a16:creationId xmlns:a16="http://schemas.microsoft.com/office/drawing/2014/main" id="{B4F256A3-5728-15F3-0630-DB92939CBD19}"/>
              </a:ext>
            </a:extLst>
          </p:cNvPr>
          <p:cNvPicPr>
            <a:picLocks noChangeAspect="1"/>
          </p:cNvPicPr>
          <p:nvPr/>
        </p:nvPicPr>
        <p:blipFill>
          <a:blip r:embed="rId3"/>
          <a:stretch>
            <a:fillRect/>
          </a:stretch>
        </p:blipFill>
        <p:spPr>
          <a:xfrm>
            <a:off x="5284816" y="1257146"/>
            <a:ext cx="4332307" cy="3360574"/>
          </a:xfrm>
          <a:prstGeom prst="rect">
            <a:avLst/>
          </a:prstGeom>
          <a:ln w="38100">
            <a:solidFill>
              <a:srgbClr val="C00000"/>
            </a:solidFill>
          </a:ln>
        </p:spPr>
      </p:pic>
      <p:sp>
        <p:nvSpPr>
          <p:cNvPr id="10" name="TextBox 9">
            <a:extLst>
              <a:ext uri="{FF2B5EF4-FFF2-40B4-BE49-F238E27FC236}">
                <a16:creationId xmlns:a16="http://schemas.microsoft.com/office/drawing/2014/main" id="{D00CDF2C-862F-E47E-8CA2-58B2FB70A024}"/>
              </a:ext>
            </a:extLst>
          </p:cNvPr>
          <p:cNvSpPr txBox="1"/>
          <p:nvPr/>
        </p:nvSpPr>
        <p:spPr>
          <a:xfrm>
            <a:off x="10066368" y="2937433"/>
            <a:ext cx="2002536" cy="1938992"/>
          </a:xfrm>
          <a:prstGeom prst="rect">
            <a:avLst/>
          </a:prstGeom>
          <a:noFill/>
        </p:spPr>
        <p:txBody>
          <a:bodyPr wrap="square" rtlCol="0">
            <a:spAutoFit/>
          </a:bodyPr>
          <a:lstStyle/>
          <a:p>
            <a:pPr algn="ctr"/>
            <a:r>
              <a:rPr lang="en-US" b="1" dirty="0">
                <a:solidFill>
                  <a:srgbClr val="002060"/>
                </a:solidFill>
              </a:rPr>
              <a:t>F85 is a New Area</a:t>
            </a:r>
            <a:br>
              <a:rPr lang="en-US" b="1" dirty="0">
                <a:solidFill>
                  <a:srgbClr val="002060"/>
                </a:solidFill>
              </a:rPr>
            </a:br>
            <a:r>
              <a:rPr lang="en-US" sz="1600" b="1" dirty="0">
                <a:solidFill>
                  <a:srgbClr val="C00000"/>
                </a:solidFill>
              </a:rPr>
              <a:t>B13 – Moved to F25; added UIC-COE Toastmasters (formerly B11</a:t>
            </a:r>
            <a:r>
              <a:rPr lang="en-US" b="1" dirty="0">
                <a:solidFill>
                  <a:srgbClr val="C00000"/>
                </a:solidFill>
              </a:rPr>
              <a:t>)</a:t>
            </a:r>
            <a:endParaRPr lang="en-US" dirty="0">
              <a:solidFill>
                <a:srgbClr val="C00000"/>
              </a:solidFill>
            </a:endParaRPr>
          </a:p>
          <a:p>
            <a:pPr algn="ctr"/>
            <a:endParaRPr lang="en-US" b="1" dirty="0">
              <a:solidFill>
                <a:srgbClr val="002060"/>
              </a:solidFill>
            </a:endParaRPr>
          </a:p>
        </p:txBody>
      </p:sp>
      <p:sp>
        <p:nvSpPr>
          <p:cNvPr id="11" name="Arrow: Left 10">
            <a:extLst>
              <a:ext uri="{FF2B5EF4-FFF2-40B4-BE49-F238E27FC236}">
                <a16:creationId xmlns:a16="http://schemas.microsoft.com/office/drawing/2014/main" id="{E903A82E-04AB-8EBC-6885-33EA05AFC272}"/>
              </a:ext>
            </a:extLst>
          </p:cNvPr>
          <p:cNvSpPr/>
          <p:nvPr/>
        </p:nvSpPr>
        <p:spPr>
          <a:xfrm>
            <a:off x="9706944" y="3429000"/>
            <a:ext cx="446880" cy="342137"/>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2757703496"/>
      </p:ext>
    </p:extLst>
  </p:cSld>
  <p:clrMapOvr>
    <a:masterClrMapping/>
  </p:clrMapOvr>
  <p:transition spd="slow">
    <p:wipe/>
  </p:transition>
</p:sld>
</file>

<file path=ppt/theme/theme1.xml><?xml version="1.0" encoding="utf-8"?>
<a:theme xmlns:a="http://schemas.openxmlformats.org/drawingml/2006/main" name="Toastmasters Theme Light Mode">
  <a:themeElements>
    <a:clrScheme name="Toastmasters Burgundy">
      <a:dk1>
        <a:srgbClr val="333333"/>
      </a:dk1>
      <a:lt1>
        <a:srgbClr val="FFFFFF"/>
      </a:lt1>
      <a:dk2>
        <a:srgbClr val="012838"/>
      </a:dk2>
      <a:lt2>
        <a:srgbClr val="F5F5F5"/>
      </a:lt2>
      <a:accent1>
        <a:srgbClr val="DBBFBC"/>
      </a:accent1>
      <a:accent2>
        <a:srgbClr val="C08D8C"/>
      </a:accent2>
      <a:accent3>
        <a:srgbClr val="A66164"/>
      </a:accent3>
      <a:accent4>
        <a:srgbClr val="8D3B44"/>
      </a:accent4>
      <a:accent5>
        <a:srgbClr val="772432"/>
      </a:accent5>
      <a:accent6>
        <a:srgbClr val="5C1F28"/>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B-PowerpointTemplate16X9" id="{D6E516C8-433E-B34F-8F17-EA4093544C89}" vid="{2FD3C68A-B85D-7445-B479-82285DB19822}"/>
    </a:ext>
  </a:extLst>
</a:theme>
</file>

<file path=ppt/theme/theme2.xml><?xml version="1.0" encoding="utf-8"?>
<a:theme xmlns:a="http://schemas.openxmlformats.org/drawingml/2006/main" name="Toastmasters Theme Dark Mode">
  <a:themeElements>
    <a:clrScheme name="Toastmasters Burgundy">
      <a:dk1>
        <a:srgbClr val="333333"/>
      </a:dk1>
      <a:lt1>
        <a:srgbClr val="FFFFFF"/>
      </a:lt1>
      <a:dk2>
        <a:srgbClr val="012838"/>
      </a:dk2>
      <a:lt2>
        <a:srgbClr val="F5F5F5"/>
      </a:lt2>
      <a:accent1>
        <a:srgbClr val="DBBFBC"/>
      </a:accent1>
      <a:accent2>
        <a:srgbClr val="C08D8C"/>
      </a:accent2>
      <a:accent3>
        <a:srgbClr val="A66164"/>
      </a:accent3>
      <a:accent4>
        <a:srgbClr val="8D3B44"/>
      </a:accent4>
      <a:accent5>
        <a:srgbClr val="772432"/>
      </a:accent5>
      <a:accent6>
        <a:srgbClr val="5C1F28"/>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B-PowerpointTemplate16X9" id="{D6E516C8-433E-B34F-8F17-EA4093544C89}" vid="{CECAD150-C7FB-834D-BAC7-7886955E70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414B-PowerpointTemplate16X9</Template>
  <TotalTime>231</TotalTime>
  <Words>718</Words>
  <Application>Microsoft Office PowerPoint</Application>
  <PresentationFormat>Widescreen</PresentationFormat>
  <Paragraphs>48</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Myriad Pro</vt:lpstr>
      <vt:lpstr>Myriad Pro Semibold</vt:lpstr>
      <vt:lpstr>times new roman, serif</vt:lpstr>
      <vt:lpstr>Toastmasters Theme Light Mode</vt:lpstr>
      <vt:lpstr>Toastmasters Theme Dark Mode</vt:lpstr>
      <vt:lpstr>D103 Toastmasters 2025-2025 Club Realignment Report  September 27, 2025</vt:lpstr>
      <vt:lpstr>Club Realignment Objectives</vt:lpstr>
      <vt:lpstr>Club Realignment Process </vt:lpstr>
      <vt:lpstr>Number of Clubs Per Division</vt:lpstr>
      <vt:lpstr>Number of Clubs Per Division (Continuation)</vt:lpstr>
      <vt:lpstr>PowerPoint Presentation</vt:lpstr>
      <vt:lpstr>PowerPoint Presentation</vt:lpstr>
      <vt:lpstr>2025-2026 Club Realignment</vt:lpstr>
      <vt:lpstr>2025-2026 Club Realignment</vt:lpstr>
      <vt:lpstr>2025-2026 Club Realignment</vt:lpstr>
      <vt:lpstr>2025-2026 Club Realignment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District 103 Toastmasters</dc:creator>
  <cp:lastModifiedBy>District 103 Toastmasters</cp:lastModifiedBy>
  <cp:revision>4</cp:revision>
  <dcterms:created xsi:type="dcterms:W3CDTF">2025-09-13T18:05:47Z</dcterms:created>
  <dcterms:modified xsi:type="dcterms:W3CDTF">2025-09-13T23:26:19Z</dcterms:modified>
</cp:coreProperties>
</file>